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00000000000000000" pitchFamily="2" charset="0"/>
      <p:regular r:id="rId17"/>
      <p:bold r:id="rId18"/>
      <p:italic r:id="rId19"/>
      <p:boldItalic r:id="rId20"/>
    </p:embeddedFont>
    <p:embeddedFont>
      <p:font typeface="Montserrat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zZDORi4G3Tmi87jxTy7lrMKVw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2.fntdata" /><Relationship Id="rId26" Type="http://schemas.openxmlformats.org/officeDocument/2006/relationships/font" Target="fonts/font10.fntdata" /><Relationship Id="rId3" Type="http://schemas.openxmlformats.org/officeDocument/2006/relationships/slide" Target="slides/slide2.xml" /><Relationship Id="rId21" Type="http://schemas.openxmlformats.org/officeDocument/2006/relationships/font" Target="fonts/font5.fntdata" /><Relationship Id="rId34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font" Target="fonts/font1.fntdata" /><Relationship Id="rId25" Type="http://schemas.openxmlformats.org/officeDocument/2006/relationships/font" Target="fonts/font9.fntdata" /><Relationship Id="rId33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notesMaster" Target="notesMasters/notesMaster1.xml" /><Relationship Id="rId20" Type="http://schemas.openxmlformats.org/officeDocument/2006/relationships/font" Target="fonts/font4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8.fntdata" /><Relationship Id="rId32" Type="http://customschemas.google.com/relationships/presentationmetadata" Target="meta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7.fntdata" /><Relationship Id="rId28" Type="http://schemas.openxmlformats.org/officeDocument/2006/relationships/font" Target="fonts/font12.fntdata" /><Relationship Id="rId36" Type="http://schemas.openxmlformats.org/officeDocument/2006/relationships/tableStyles" Target="tableStyles.xml" /><Relationship Id="rId10" Type="http://schemas.openxmlformats.org/officeDocument/2006/relationships/slide" Target="slides/slide9.xml" /><Relationship Id="rId19" Type="http://schemas.openxmlformats.org/officeDocument/2006/relationships/font" Target="fonts/font3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6.fntdata" /><Relationship Id="rId27" Type="http://schemas.openxmlformats.org/officeDocument/2006/relationships/font" Target="fonts/font11.fntdata" /><Relationship Id="rId35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16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16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3" name="Google Shape;143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26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53" name="Google Shape;153;p26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6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6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6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6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6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6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6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6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6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6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6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9" name="Google Shape;179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8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28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8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2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2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29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8" name="Google Shape;218;p2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1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1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9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4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52" name="Google Shape;52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19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9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9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9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75" name="Google Shape;75;p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Google Shape;95;p2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22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1" name="Google Shape;131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6" Type="http://schemas.openxmlformats.org/officeDocument/2006/relationships/theme" Target="../theme/theme1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0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5.xml" /><Relationship Id="rId4" Type="http://schemas.openxmlformats.org/officeDocument/2006/relationships/image" Target="../media/image12.png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5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5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5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slide" Target="slide9.xml" /><Relationship Id="rId5" Type="http://schemas.openxmlformats.org/officeDocument/2006/relationships/slide" Target="slide7.xml" /><Relationship Id="rId4" Type="http://schemas.openxmlformats.org/officeDocument/2006/relationships/slide" Target="slide5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3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5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20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GB"/>
              <a:t>Bill Easy-Your One-stop Invoicing Solution</a:t>
            </a:r>
            <a:endParaRPr/>
          </a:p>
        </p:txBody>
      </p:sp>
      <p:sp>
        <p:nvSpPr>
          <p:cNvPr id="229" name="Google Shape;229;p1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/>
              <a:t>The Only Billing Software you Need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body" idx="1"/>
          </p:nvPr>
        </p:nvSpPr>
        <p:spPr>
          <a:xfrm>
            <a:off x="967575" y="318600"/>
            <a:ext cx="4660800" cy="45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Char char="●"/>
            </a:pPr>
            <a:r>
              <a:rPr lang="en-GB" sz="18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Utilities</a:t>
            </a:r>
            <a:endParaRPr sz="1800" b="1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Public utility companies owned or operated by government entities, such as water, gas, or electricity providers, will use our billing software to manage customer accounts and billing.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Char char="●"/>
            </a:pPr>
            <a:r>
              <a:rPr lang="en-GB" sz="18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Public Health Departments</a:t>
            </a:r>
            <a:endParaRPr sz="1800" b="1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Health departments will be using our billing software for services such as immunizations, health inspections, and the collection of public health-related fees.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Char char="●"/>
            </a:pPr>
            <a:endParaRPr/>
          </a:p>
        </p:txBody>
      </p:sp>
      <p:pic>
        <p:nvPicPr>
          <p:cNvPr id="297" name="Google Shape;29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2675" y="509300"/>
            <a:ext cx="3117051" cy="1766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22675" y="2774424"/>
            <a:ext cx="3117052" cy="21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>
            <a:spLocks noGrp="1"/>
          </p:cNvSpPr>
          <p:nvPr>
            <p:ph type="body" idx="1"/>
          </p:nvPr>
        </p:nvSpPr>
        <p:spPr>
          <a:xfrm>
            <a:off x="909150" y="150625"/>
            <a:ext cx="4729500" cy="48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Char char="●"/>
            </a:pPr>
            <a:r>
              <a:rPr lang="en-GB" sz="18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Education Institutions</a:t>
            </a:r>
            <a:endParaRPr sz="1800" b="1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Bill Easy Platform intends to assist public schools, colleges, and universities operated by government bodies in their billing procedures for tuition and fee collection, as well as other educational services.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Char char="●"/>
            </a:pPr>
            <a:r>
              <a:rPr lang="en-GB" sz="18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Transportation and Toll Authorities</a:t>
            </a:r>
            <a:endParaRPr sz="1800" b="1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Agencies responsible for toll collection on highways, bridges, and tunnels often rely on billing software to manage toll collection and violations hence are our software will prove to be a boon for them.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304" name="Google Shape;30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8150" y="297575"/>
            <a:ext cx="3070399" cy="204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8150" y="2764375"/>
            <a:ext cx="3070403" cy="218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"/>
          <p:cNvSpPr/>
          <p:nvPr/>
        </p:nvSpPr>
        <p:spPr>
          <a:xfrm rot="-2081266">
            <a:off x="3910170" y="1678589"/>
            <a:ext cx="1323660" cy="1321079"/>
          </a:xfrm>
          <a:prstGeom prst="ellipse">
            <a:avLst/>
          </a:prstGeom>
          <a:solidFill>
            <a:srgbClr val="A1C3FA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12"/>
          <p:cNvGrpSpPr/>
          <p:nvPr/>
        </p:nvGrpSpPr>
        <p:grpSpPr>
          <a:xfrm>
            <a:off x="1874487" y="969368"/>
            <a:ext cx="2407147" cy="2190413"/>
            <a:chOff x="1978637" y="1202068"/>
            <a:chExt cx="2407147" cy="2190413"/>
          </a:xfrm>
        </p:grpSpPr>
        <p:sp>
          <p:nvSpPr>
            <p:cNvPr id="312" name="Google Shape;312;p12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avLst/>
              <a:gdLst/>
              <a:ahLst/>
              <a:cxnLst/>
              <a:rect l="l" t="t" r="r" b="b"/>
              <a:pathLst>
                <a:path w="246" h="240" extrusionOk="0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2"/>
            <p:cNvSpPr/>
            <p:nvPr/>
          </p:nvSpPr>
          <p:spPr>
            <a:xfrm rot="-2081188">
              <a:off x="2605674" y="1601236"/>
              <a:ext cx="1541190" cy="1320966"/>
            </a:xfrm>
            <a:custGeom>
              <a:avLst/>
              <a:gdLst/>
              <a:ahLst/>
              <a:cxnLst/>
              <a:rect l="l" t="t" r="r" b="b"/>
              <a:pathLst>
                <a:path w="248" h="213" extrusionOk="0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0C58D3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2"/>
            <p:cNvSpPr txBox="1"/>
            <p:nvPr/>
          </p:nvSpPr>
          <p:spPr>
            <a:xfrm rot="-4432199">
              <a:off x="2798390" y="1980457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RECURRING   </a:t>
              </a:r>
              <a:endPara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  BILLING</a:t>
              </a:r>
              <a:endPara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5" name="Google Shape;315;p12"/>
          <p:cNvGrpSpPr/>
          <p:nvPr/>
        </p:nvGrpSpPr>
        <p:grpSpPr>
          <a:xfrm>
            <a:off x="2810561" y="2463177"/>
            <a:ext cx="2108006" cy="2437164"/>
            <a:chOff x="2867111" y="2599927"/>
            <a:chExt cx="2108006" cy="2437164"/>
          </a:xfrm>
        </p:grpSpPr>
        <p:sp>
          <p:nvSpPr>
            <p:cNvPr id="316" name="Google Shape;316;p12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avLst/>
              <a:gdLst/>
              <a:ahLst/>
              <a:cxnLst/>
              <a:rect l="l" t="t" r="r" b="b"/>
              <a:pathLst>
                <a:path w="163" h="300" extrusionOk="0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2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avLst/>
              <a:gdLst/>
              <a:ahLst/>
              <a:cxnLst/>
              <a:rect l="l" t="t" r="r" b="b"/>
              <a:pathLst>
                <a:path w="183" h="273" extrusionOk="0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0D5DDF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2"/>
            <p:cNvSpPr txBox="1"/>
            <p:nvPr/>
          </p:nvSpPr>
          <p:spPr>
            <a:xfrm rot="2156063">
              <a:off x="3231785" y="3231412"/>
              <a:ext cx="1304574" cy="5628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AUTOMATIC TAX   </a:t>
              </a:r>
              <a:endPara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CALCULATION</a:t>
              </a:r>
              <a:endPara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19" name="Google Shape;319;p12"/>
          <p:cNvGrpSpPr/>
          <p:nvPr/>
        </p:nvGrpSpPr>
        <p:grpSpPr>
          <a:xfrm>
            <a:off x="4412040" y="2263214"/>
            <a:ext cx="2424507" cy="2097542"/>
            <a:chOff x="4337515" y="2464414"/>
            <a:chExt cx="2424507" cy="2097542"/>
          </a:xfrm>
        </p:grpSpPr>
        <p:sp>
          <p:nvSpPr>
            <p:cNvPr id="320" name="Google Shape;320;p12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avLst/>
              <a:gdLst/>
              <a:ahLst/>
              <a:cxnLst/>
              <a:rect l="l" t="t" r="r" b="b"/>
              <a:pathLst>
                <a:path w="326" h="99" extrusionOk="0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2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avLst/>
              <a:gdLst/>
              <a:ahLst/>
              <a:cxnLst/>
              <a:rect l="l" t="t" r="r" b="b"/>
              <a:pathLst>
                <a:path w="292" h="159" extrusionOk="0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0E65F0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2"/>
            <p:cNvSpPr txBox="1"/>
            <p:nvPr/>
          </p:nvSpPr>
          <p:spPr>
            <a:xfrm rot="-2245873">
              <a:off x="4639442" y="3207930"/>
              <a:ext cx="1304523" cy="5630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GENERATE SALES       </a:t>
              </a:r>
              <a:endPara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  REPORT</a:t>
              </a:r>
              <a:endPara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3" name="Google Shape;323;p12"/>
          <p:cNvGrpSpPr/>
          <p:nvPr/>
        </p:nvGrpSpPr>
        <p:grpSpPr>
          <a:xfrm>
            <a:off x="3227971" y="-224841"/>
            <a:ext cx="2344103" cy="2370669"/>
            <a:chOff x="3263096" y="71334"/>
            <a:chExt cx="2344103" cy="2370669"/>
          </a:xfrm>
        </p:grpSpPr>
        <p:sp>
          <p:nvSpPr>
            <p:cNvPr id="324" name="Google Shape;324;p12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avLst/>
              <a:gdLst/>
              <a:ahLst/>
              <a:cxnLst/>
              <a:rect l="l" t="t" r="r" b="b"/>
              <a:pathLst>
                <a:path w="299" h="172" extrusionOk="0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2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avLst/>
              <a:gdLst/>
              <a:ahLst/>
              <a:cxnLst/>
              <a:rect l="l" t="t" r="r" b="b"/>
              <a:pathLst>
                <a:path w="258" h="217" extrusionOk="0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0944A1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2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   BILLS  MANAGEMENT</a:t>
              </a:r>
              <a:endPara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12"/>
          <p:cNvGrpSpPr/>
          <p:nvPr/>
        </p:nvGrpSpPr>
        <p:grpSpPr>
          <a:xfrm>
            <a:off x="4649882" y="515851"/>
            <a:ext cx="2268741" cy="2444000"/>
            <a:chOff x="4593307" y="804376"/>
            <a:chExt cx="2268741" cy="2444000"/>
          </a:xfrm>
        </p:grpSpPr>
        <p:sp>
          <p:nvSpPr>
            <p:cNvPr id="328" name="Google Shape;328;p12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avLst/>
              <a:gdLst/>
              <a:ahLst/>
              <a:cxnLst/>
              <a:rect l="l" t="t" r="r" b="b"/>
              <a:pathLst>
                <a:path w="107" h="328" extrusionOk="0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A1C3FA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2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avLst/>
              <a:gdLst/>
              <a:ahLst/>
              <a:cxnLst/>
              <a:rect l="l" t="t" r="r" b="b"/>
              <a:pathLst>
                <a:path w="184" h="289" extrusionOk="0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307BF3"/>
            </a:solidFill>
            <a:ln w="1270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2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   CUSTOMER   </a:t>
              </a:r>
              <a:endPara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 sz="10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 MANAGEMENT</a:t>
              </a:r>
              <a:endParaRPr sz="1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1" name="Google Shape;331;p12"/>
          <p:cNvSpPr txBox="1"/>
          <p:nvPr/>
        </p:nvSpPr>
        <p:spPr>
          <a:xfrm>
            <a:off x="4132125" y="2145825"/>
            <a:ext cx="866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12"/>
          <p:cNvSpPr txBox="1"/>
          <p:nvPr/>
        </p:nvSpPr>
        <p:spPr>
          <a:xfrm>
            <a:off x="3958850" y="2212700"/>
            <a:ext cx="12531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12"/>
          <p:cNvSpPr txBox="1"/>
          <p:nvPr/>
        </p:nvSpPr>
        <p:spPr>
          <a:xfrm>
            <a:off x="3905525" y="2252675"/>
            <a:ext cx="1399500" cy="1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12"/>
          <p:cNvSpPr txBox="1"/>
          <p:nvPr/>
        </p:nvSpPr>
        <p:spPr>
          <a:xfrm>
            <a:off x="3825550" y="2145825"/>
            <a:ext cx="1911600" cy="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APPLICATIONS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"/>
          <p:cNvSpPr txBox="1">
            <a:spLocks noGrp="1"/>
          </p:cNvSpPr>
          <p:nvPr>
            <p:ph type="title"/>
          </p:nvPr>
        </p:nvSpPr>
        <p:spPr>
          <a:xfrm>
            <a:off x="267255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000" u="sng"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3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0" name="Google Shape;340;p13"/>
          <p:cNvSpPr txBox="1">
            <a:spLocks noGrp="1"/>
          </p:cNvSpPr>
          <p:nvPr>
            <p:ph type="body" idx="1"/>
          </p:nvPr>
        </p:nvSpPr>
        <p:spPr>
          <a:xfrm>
            <a:off x="2144250" y="1342750"/>
            <a:ext cx="4855500" cy="31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Vasu Sharma -2022UIT3105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Manas Sah- 2022UIT3097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Neha Yadav -2022UIT3117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Ishita -2022UCI8059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Naman Kanwar-2022UIT3113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●"/>
            </a:pPr>
            <a:r>
              <a:rPr lang="en-GB" sz="2200">
                <a:latin typeface="Times New Roman"/>
                <a:ea typeface="Times New Roman"/>
                <a:cs typeface="Times New Roman"/>
                <a:sym typeface="Times New Roman"/>
              </a:rPr>
              <a:t>Muskaan -2023UEC2697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4"/>
          <p:cNvSpPr txBox="1">
            <a:spLocks noGrp="1"/>
          </p:cNvSpPr>
          <p:nvPr>
            <p:ph type="title"/>
          </p:nvPr>
        </p:nvSpPr>
        <p:spPr>
          <a:xfrm>
            <a:off x="645300" y="1980725"/>
            <a:ext cx="3063300" cy="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40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46" name="Google Shape;346;p1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7" name="Google Shape;347;p1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5" name="Google Shape;355;p1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1" b="2621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p1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8" name="Google Shape;358;p1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2" name="Google Shape;362;p1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7" b="16019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14"/>
          <p:cNvGrpSpPr/>
          <p:nvPr/>
        </p:nvGrpSpPr>
        <p:grpSpPr>
          <a:xfrm>
            <a:off x="6405845" y="3121897"/>
            <a:ext cx="520684" cy="1036471"/>
            <a:chOff x="9543736" y="4486132"/>
            <a:chExt cx="570300" cy="1135236"/>
          </a:xfrm>
        </p:grpSpPr>
        <p:sp>
          <p:nvSpPr>
            <p:cNvPr id="365" name="Google Shape;365;p1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9" name="Google Shape;369;p1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79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70" name="Google Shape;370;p1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2" name="Google Shape;372;p1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6" name="Google Shape;376;p1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77" name="Google Shape;377;p1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" name="Google Shape;378;p1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9" name="Google Shape;379;p1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81" name="Google Shape;381;p14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6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82" name="Google Shape;382;p1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3" name="Google Shape;383;p1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41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1" name="Google Shape;391;p14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4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>
            <a:spLocks noGrp="1"/>
          </p:cNvSpPr>
          <p:nvPr>
            <p:ph type="title"/>
          </p:nvPr>
        </p:nvSpPr>
        <p:spPr>
          <a:xfrm>
            <a:off x="1276725" y="702225"/>
            <a:ext cx="7038900" cy="8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4000" b="1" u="sng">
                <a:latin typeface="Times New Roman"/>
                <a:ea typeface="Times New Roman"/>
                <a:cs typeface="Times New Roman"/>
                <a:sym typeface="Times New Roman"/>
              </a:rPr>
              <a:t>Table Of Contents</a:t>
            </a:r>
            <a:endParaRPr sz="4000"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"/>
          <p:cNvSpPr txBox="1"/>
          <p:nvPr/>
        </p:nvSpPr>
        <p:spPr>
          <a:xfrm>
            <a:off x="2258700" y="1884088"/>
            <a:ext cx="47508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sz="2700" b="0" i="0" u="none" strike="noStrike" cap="none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2"/>
          <p:cNvSpPr txBox="1"/>
          <p:nvPr/>
        </p:nvSpPr>
        <p:spPr>
          <a:xfrm>
            <a:off x="2263725" y="2563763"/>
            <a:ext cx="5064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Understanding the problems</a:t>
            </a:r>
            <a:endParaRPr sz="2300" b="0" i="0" u="none" strike="noStrike" cap="none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2258700" y="3217189"/>
            <a:ext cx="47508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Project objective</a:t>
            </a:r>
            <a:endParaRPr sz="2300" b="0" i="0" u="none" strike="noStrike" cap="none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"/>
          <p:cNvSpPr txBox="1"/>
          <p:nvPr/>
        </p:nvSpPr>
        <p:spPr>
          <a:xfrm>
            <a:off x="2258700" y="3870625"/>
            <a:ext cx="47508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GB" sz="2300" b="0" i="0" u="none" strike="noStrike" cap="none">
                <a:solidFill>
                  <a:srgbClr val="FFFFFF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Target audience</a:t>
            </a:r>
            <a:endParaRPr sz="2300" b="0" i="0" u="none" strike="noStrike" cap="none">
              <a:solidFill>
                <a:srgbClr val="CACAC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"/>
          <p:cNvSpPr txBox="1">
            <a:spLocks noGrp="1"/>
          </p:cNvSpPr>
          <p:nvPr>
            <p:ph type="title"/>
          </p:nvPr>
        </p:nvSpPr>
        <p:spPr>
          <a:xfrm>
            <a:off x="1150550" y="297600"/>
            <a:ext cx="71754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000" u="sng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3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"/>
          <p:cNvSpPr txBox="1">
            <a:spLocks noGrp="1"/>
          </p:cNvSpPr>
          <p:nvPr>
            <p:ph type="body" idx="1"/>
          </p:nvPr>
        </p:nvSpPr>
        <p:spPr>
          <a:xfrm>
            <a:off x="1104050" y="1210850"/>
            <a:ext cx="56475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GB" sz="1900" b="1">
                <a:latin typeface="Times New Roman"/>
                <a:ea typeface="Times New Roman"/>
                <a:cs typeface="Times New Roman"/>
                <a:sym typeface="Times New Roman"/>
              </a:rPr>
              <a:t>Bill easy is a dynamic Billing/Invoicing software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 built to simplify and streamline the invoicing and billing processes for businesses, making it easier and more efficient for them to manage their financial transactions.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Our startup aims to </a:t>
            </a:r>
            <a:r>
              <a:rPr lang="en-GB" sz="1900" b="1">
                <a:latin typeface="Times New Roman"/>
                <a:ea typeface="Times New Roman"/>
                <a:cs typeface="Times New Roman"/>
                <a:sym typeface="Times New Roman"/>
              </a:rPr>
              <a:t>help businesses save time and reduce manual effort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 by automating various aspects of billing, including invoice generation, payment processing, and record-keeping.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/>
          </a:p>
        </p:txBody>
      </p:sp>
      <p:pic>
        <p:nvPicPr>
          <p:cNvPr id="245" name="Google Shape;24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6975" y="1567725"/>
            <a:ext cx="2004624" cy="25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"/>
          <p:cNvSpPr txBox="1"/>
          <p:nvPr/>
        </p:nvSpPr>
        <p:spPr>
          <a:xfrm>
            <a:off x="925600" y="790950"/>
            <a:ext cx="4608300" cy="39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Providing </a:t>
            </a:r>
            <a:r>
              <a:rPr lang="en-GB" sz="19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customizable invoicing templates</a:t>
            </a:r>
            <a:r>
              <a:rPr lang="en-GB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features allowing  businesses to tailor the software to their specific needs and branding is our main goal.</a:t>
            </a:r>
            <a:endParaRPr sz="19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Ensuring the </a:t>
            </a:r>
            <a:r>
              <a:rPr lang="en-GB" sz="19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security of financial and customer data</a:t>
            </a:r>
            <a:r>
              <a:rPr lang="en-GB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top priority. Our startup aims to protect sensitive information from unauthorized access and data breaches.</a:t>
            </a:r>
            <a:endParaRPr sz="19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1" name="Google Shape;25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7900" y="1205975"/>
            <a:ext cx="2984349" cy="198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"/>
          <p:cNvSpPr txBox="1">
            <a:spLocks noGrp="1"/>
          </p:cNvSpPr>
          <p:nvPr>
            <p:ph type="title"/>
          </p:nvPr>
        </p:nvSpPr>
        <p:spPr>
          <a:xfrm>
            <a:off x="1297500" y="2887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000" u="sng">
                <a:latin typeface="Times New Roman"/>
                <a:ea typeface="Times New Roman"/>
                <a:cs typeface="Times New Roman"/>
                <a:sym typeface="Times New Roman"/>
              </a:rPr>
              <a:t>Understanding the problems</a:t>
            </a:r>
            <a:endParaRPr sz="3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5"/>
          <p:cNvSpPr txBox="1"/>
          <p:nvPr/>
        </p:nvSpPr>
        <p:spPr>
          <a:xfrm>
            <a:off x="415775" y="18066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 txBox="1">
            <a:spLocks noGrp="1"/>
          </p:cNvSpPr>
          <p:nvPr>
            <p:ph type="body" idx="1"/>
          </p:nvPr>
        </p:nvSpPr>
        <p:spPr>
          <a:xfrm>
            <a:off x="905400" y="1806625"/>
            <a:ext cx="5877300" cy="1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9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Overdependence on Manual Billing</a:t>
            </a:r>
            <a:r>
              <a:rPr lang="en-GB" sz="19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Many government agencies still rely on manual billing processes, including paper-based invoices and manual data entry. This can lead to errors, inefficiencies, and delays.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5"/>
          <p:cNvSpPr txBox="1"/>
          <p:nvPr/>
        </p:nvSpPr>
        <p:spPr>
          <a:xfrm>
            <a:off x="352800" y="343385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"/>
          <p:cNvSpPr txBox="1">
            <a:spLocks noGrp="1"/>
          </p:cNvSpPr>
          <p:nvPr>
            <p:ph type="body" idx="1"/>
          </p:nvPr>
        </p:nvSpPr>
        <p:spPr>
          <a:xfrm>
            <a:off x="905400" y="3351259"/>
            <a:ext cx="5877300" cy="13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9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 government billing systems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9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not be integrated with other government databases or systems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, leading to redundant data entry, delays in information sharing, and potential data inconsistencies.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5"/>
          <p:cNvSpPr txBox="1"/>
          <p:nvPr/>
        </p:nvSpPr>
        <p:spPr>
          <a:xfrm>
            <a:off x="949225" y="1028875"/>
            <a:ext cx="47655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government sector in India faced several challenges and issues with its billing systems-</a:t>
            </a:r>
            <a:endParaRPr sz="20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2" name="Google Shape;26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9875" y="2340500"/>
            <a:ext cx="2365501" cy="16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"/>
          <p:cNvSpPr txBox="1"/>
          <p:nvPr/>
        </p:nvSpPr>
        <p:spPr>
          <a:xfrm>
            <a:off x="652650" y="2276225"/>
            <a:ext cx="5972700" cy="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900" b="1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Audit and Accountability:</a:t>
            </a:r>
            <a:r>
              <a:rPr lang="en-GB" sz="19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Auditing and tracking financial transactions can be complex, leading to potential misuse of funds.</a:t>
            </a:r>
            <a:endParaRPr sz="19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6"/>
          <p:cNvSpPr txBox="1"/>
          <p:nvPr/>
        </p:nvSpPr>
        <p:spPr>
          <a:xfrm>
            <a:off x="652650" y="3516500"/>
            <a:ext cx="59307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Archaic Systems:</a:t>
            </a:r>
            <a:r>
              <a:rPr lang="en-GB" sz="18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Some government agencies still use outdated billing software and technology, which can be inefficient and costly to maintain.</a:t>
            </a:r>
            <a:endParaRPr sz="1800" b="0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156375" y="2339225"/>
            <a:ext cx="1102200" cy="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6"/>
          <p:cNvSpPr txBox="1"/>
          <p:nvPr/>
        </p:nvSpPr>
        <p:spPr>
          <a:xfrm>
            <a:off x="156375" y="3516500"/>
            <a:ext cx="1102200" cy="9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6"/>
          <p:cNvSpPr txBox="1">
            <a:spLocks noGrp="1"/>
          </p:cNvSpPr>
          <p:nvPr>
            <p:ph type="body" idx="1"/>
          </p:nvPr>
        </p:nvSpPr>
        <p:spPr>
          <a:xfrm>
            <a:off x="726125" y="574850"/>
            <a:ext cx="6340200" cy="14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9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security issues and Lack of Transparency</a:t>
            </a:r>
            <a:r>
              <a:rPr lang="en-GB" sz="19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Government billing systems often contain sensitive personal and financial information. Ensuring data security and privacy is a critical concern, and any breach can have serious consequences.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6"/>
          <p:cNvSpPr txBox="1"/>
          <p:nvPr/>
        </p:nvSpPr>
        <p:spPr>
          <a:xfrm>
            <a:off x="156375" y="711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6"/>
          <p:cNvPicPr preferRelativeResize="0"/>
          <p:nvPr/>
        </p:nvPicPr>
        <p:blipFill rotWithShape="1">
          <a:blip r:embed="rId3">
            <a:alphaModFix/>
          </a:blip>
          <a:srcRect l="24742" t="2967" r="17420" b="24990"/>
          <a:stretch/>
        </p:blipFill>
        <p:spPr>
          <a:xfrm>
            <a:off x="6625350" y="1872850"/>
            <a:ext cx="2525676" cy="164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"/>
          <p:cNvSpPr txBox="1">
            <a:spLocks noGrp="1"/>
          </p:cNvSpPr>
          <p:nvPr>
            <p:ph type="title"/>
          </p:nvPr>
        </p:nvSpPr>
        <p:spPr>
          <a:xfrm>
            <a:off x="1297500" y="2888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000" u="sng">
                <a:latin typeface="Times New Roman"/>
                <a:ea typeface="Times New Roman"/>
                <a:cs typeface="Times New Roman"/>
                <a:sym typeface="Times New Roman"/>
              </a:rPr>
              <a:t>Project objective</a:t>
            </a:r>
            <a:endParaRPr sz="3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7"/>
          <p:cNvSpPr txBox="1">
            <a:spLocks noGrp="1"/>
          </p:cNvSpPr>
          <p:nvPr>
            <p:ph type="body" idx="1"/>
          </p:nvPr>
        </p:nvSpPr>
        <p:spPr>
          <a:xfrm>
            <a:off x="950550" y="1042875"/>
            <a:ext cx="7386000" cy="3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Prime objective of the Bill Easy platform is to make the process of invoicing simple and easy.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Invoice Generation:</a:t>
            </a: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Our system allow users to create professional invoices easily. This includes customizable templates with company logos, contact details, and invoice numbering.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ts val="1300"/>
              <a:buNone/>
            </a:pP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Recurring Billing:</a:t>
            </a: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recurring billing feature automates the creation and sending of invoices for regular subscriptions or services, saving time and ensuring timely payments.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1600"/>
              </a:spcAft>
              <a:buSzPts val="1300"/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"/>
          <p:cNvSpPr txBox="1">
            <a:spLocks noGrp="1"/>
          </p:cNvSpPr>
          <p:nvPr>
            <p:ph type="body" idx="1"/>
          </p:nvPr>
        </p:nvSpPr>
        <p:spPr>
          <a:xfrm>
            <a:off x="871900" y="325500"/>
            <a:ext cx="7800300" cy="48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Multiple Payment Options:</a:t>
            </a: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good billing system should support various payment methods, including credit cards, bank transfers, and digital wallets, to accommodate customer preferences.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 Tax Calculation:</a:t>
            </a: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 should calculate taxes (e.g., GST, VAT) accurately based on the products or services provided and the applicable tax rates.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imes New Roman"/>
              <a:buChar char="●"/>
            </a:pPr>
            <a:r>
              <a:rPr lang="en-GB" sz="19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Financial Reporting:</a:t>
            </a:r>
            <a:r>
              <a:rPr lang="en-GB" sz="19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Robust reporting capabilities provide insights into your business's financial health, including profit and loss statements, balance sheets, and cash flow statements.</a:t>
            </a:r>
            <a:endParaRPr sz="1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>
            <a:spLocks noGrp="1"/>
          </p:cNvSpPr>
          <p:nvPr>
            <p:ph type="title"/>
          </p:nvPr>
        </p:nvSpPr>
        <p:spPr>
          <a:xfrm>
            <a:off x="2672550" y="116625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3000" u="sng">
                <a:latin typeface="Times New Roman"/>
                <a:ea typeface="Times New Roman"/>
                <a:cs typeface="Times New Roman"/>
                <a:sym typeface="Times New Roman"/>
              </a:rPr>
              <a:t>Target audience</a:t>
            </a:r>
            <a:endParaRPr sz="3000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9"/>
          <p:cNvSpPr txBox="1">
            <a:spLocks noGrp="1"/>
          </p:cNvSpPr>
          <p:nvPr>
            <p:ph type="body" idx="1"/>
          </p:nvPr>
        </p:nvSpPr>
        <p:spPr>
          <a:xfrm>
            <a:off x="966300" y="889875"/>
            <a:ext cx="4566300" cy="4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Since our Software is solely intended for government use our clients include-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Times New Roman"/>
              <a:buChar char="●"/>
            </a:pPr>
            <a:r>
              <a:rPr lang="en-GB" sz="2000" b="1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Municipalities and City Governments</a:t>
            </a:r>
            <a:endParaRPr sz="2000" b="1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Towns, cities, and municipalities use government billing software for utilities billing (water, sewer, garbage), property taxes, parking fines, permits, and licensing fees.Our software will prove to be very helpful for such institutions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1" name="Google Shape;29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9200" y="1662200"/>
            <a:ext cx="3384400" cy="22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14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Focus</vt:lpstr>
      <vt:lpstr>Bill Easy-Your One-stop Invoicing Solution</vt:lpstr>
      <vt:lpstr>Table Of Contents</vt:lpstr>
      <vt:lpstr>Overview</vt:lpstr>
      <vt:lpstr>PowerPoint Presentation</vt:lpstr>
      <vt:lpstr>Understanding the problems</vt:lpstr>
      <vt:lpstr>PowerPoint Presentation</vt:lpstr>
      <vt:lpstr>Project objective</vt:lpstr>
      <vt:lpstr>PowerPoint Presentation</vt:lpstr>
      <vt:lpstr>Target audience</vt:lpstr>
      <vt:lpstr>PowerPoint Presentation</vt:lpstr>
      <vt:lpstr>PowerPoint Presentation</vt:lpstr>
      <vt:lpstr>PowerPoint Presentation</vt:lpstr>
      <vt:lpstr>Team Members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Bill Easy-Your One-stop Invoicing Solution</dc:title>
  <cp:lastModifiedBy>neha yadav</cp:lastModifiedBy>
  <cp:revision>1</cp:revision>
  <dcterms:modified xsi:type="dcterms:W3CDTF">2023-09-15T04:49:17Z</dcterms:modified>
</cp:coreProperties>
</file>